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Oswald Medium"/>
      <p:regular r:id="rId44"/>
      <p:bold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Roboto Medium"/>
      <p:regular r:id="rId50"/>
      <p:bold r:id="rId51"/>
      <p:italic r:id="rId52"/>
      <p:boldItalic r:id="rId53"/>
    </p:embeddedFont>
    <p:embeddedFont>
      <p:font typeface="Average"/>
      <p:regular r:id="rId54"/>
    </p:embeddedFont>
    <p:embeddedFont>
      <p:font typeface="Oswald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1E8506-04B3-4B7A-8722-9D63C2FF7FEF}">
  <a:tblStyle styleId="{021E8506-04B3-4B7A-8722-9D63C2FF7F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OswaldMedium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font" Target="fonts/Oswald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bold.fntdata"/><Relationship Id="rId50" Type="http://schemas.openxmlformats.org/officeDocument/2006/relationships/font" Target="fonts/RobotoMedium-regular.fntdata"/><Relationship Id="rId53" Type="http://schemas.openxmlformats.org/officeDocument/2006/relationships/font" Target="fonts/RobotoMedium-boldItalic.fntdata"/><Relationship Id="rId52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55" Type="http://schemas.openxmlformats.org/officeDocument/2006/relationships/font" Target="fonts/Oswald-regular.fntdata"/><Relationship Id="rId10" Type="http://schemas.openxmlformats.org/officeDocument/2006/relationships/slide" Target="slides/slide4.xml"/><Relationship Id="rId54" Type="http://schemas.openxmlformats.org/officeDocument/2006/relationships/font" Target="fonts/Averag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Oswa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1553142f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1553142f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15fb229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15fb229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15fb229c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15fb229c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1553142fe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1553142fe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21e03d7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21e03d7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21e03d7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21e03d7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21e03d7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21e03d7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2d8041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22d8041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22d80418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22d80418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15de5654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15de5654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15fb229c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15fb229c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25fde0f6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25fde0f6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15de5654e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15de5654e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16ab8020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16ab8020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2ab0636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2ab0636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25fde0f64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25fde0f64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2c5e8b39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2c5e8b3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25fde0f64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25fde0f64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16ab8020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16ab8020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251c33aa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251c33aa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251c33aa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251c33aa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251c33aa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251c33aa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1553142f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1553142f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15fb229c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15fb229c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25fde0f6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25fde0f6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25fde0f64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25fde0f64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25fde0f64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25fde0f6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18c9ed7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18c9ed7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25fde0f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25fde0f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25fde0f6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25fde0f6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3c017dd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3c017dd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15de5654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15de5654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25fde0f6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25fde0f6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25fde0f6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25fde0f6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2ab06367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2ab06367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15de5654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15de5654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1553142fe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1553142fe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521700" y="3579025"/>
            <a:ext cx="21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Heist 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Discount_Offered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366425"/>
            <a:ext cx="4052400" cy="32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rPr lang="id" sz="1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discount &lt; $10, delivery on time is great</a:t>
            </a:r>
            <a:endParaRPr sz="1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100"/>
              </a:spcBef>
              <a:spcAft>
                <a:spcPts val="500"/>
              </a:spcAft>
              <a:buNone/>
            </a:pPr>
            <a:r>
              <a:rPr lang="id" sz="1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discount &gt; $10, delivery on time is low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149" y="977949"/>
            <a:ext cx="4052400" cy="3417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Cost_of_the_Product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295625"/>
            <a:ext cx="43383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500"/>
              </a:spcAft>
              <a:buNone/>
            </a:pPr>
            <a:r>
              <a:rPr lang="id" sz="1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Late delivery increased by $130 and decreased by $275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174" y="1069975"/>
            <a:ext cx="3938475" cy="33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Weight_in_gms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24975" y="1277900"/>
            <a:ext cx="4242900" cy="3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100"/>
              </a:spcBef>
              <a:spcAft>
                <a:spcPts val="500"/>
              </a:spcAft>
              <a:buNone/>
            </a:pPr>
            <a:r>
              <a:rPr lang="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Late delivery is dominant on product weight below 2 kg</a:t>
            </a:r>
            <a:endParaRPr sz="2300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325" y="1086399"/>
            <a:ext cx="4077975" cy="340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590700" y="363625"/>
            <a:ext cx="34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9900"/>
                </a:solidFill>
              </a:rPr>
              <a:t>Mode_of_shipment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17994" l="36580" r="39274" t="13945"/>
          <a:stretch/>
        </p:blipFill>
        <p:spPr>
          <a:xfrm>
            <a:off x="772100" y="1328450"/>
            <a:ext cx="2781900" cy="280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5111400" y="363625"/>
            <a:ext cx="34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9900"/>
                </a:solidFill>
              </a:rPr>
              <a:t>Product_Importance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19410" l="35831" r="39737" t="14069"/>
          <a:stretch/>
        </p:blipFill>
        <p:spPr>
          <a:xfrm>
            <a:off x="5381950" y="1248975"/>
            <a:ext cx="3077100" cy="299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0" y="0"/>
            <a:ext cx="43902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263200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9900"/>
                </a:solidFill>
              </a:rPr>
              <a:t>Customer_Care_Calls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b="17044" l="36076" r="36082" t="11877"/>
          <a:stretch/>
        </p:blipFill>
        <p:spPr>
          <a:xfrm>
            <a:off x="224437" y="1284149"/>
            <a:ext cx="3662824" cy="3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type="title"/>
          </p:nvPr>
        </p:nvSpPr>
        <p:spPr>
          <a:xfrm>
            <a:off x="4832400" y="263200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9900"/>
                </a:solidFill>
              </a:rPr>
              <a:t>Ratings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4">
            <a:alphaModFix/>
          </a:blip>
          <a:srcRect b="18518" l="35579" r="39803" t="13574"/>
          <a:stretch/>
        </p:blipFill>
        <p:spPr>
          <a:xfrm>
            <a:off x="5137500" y="1284213"/>
            <a:ext cx="3389700" cy="334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5428" r="2252" t="0"/>
          <a:stretch/>
        </p:blipFill>
        <p:spPr>
          <a:xfrm>
            <a:off x="0" y="32500"/>
            <a:ext cx="9143999" cy="50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6572225" y="155850"/>
            <a:ext cx="235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7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Prior_Purchases </a:t>
            </a:r>
            <a:endParaRPr sz="27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1700">
                <a:solidFill>
                  <a:srgbClr val="FF9900"/>
                </a:solidFill>
              </a:rPr>
              <a:t>Mode_of_shipment belong to product importance</a:t>
            </a:r>
            <a:endParaRPr sz="1700">
              <a:solidFill>
                <a:srgbClr val="FF9900"/>
              </a:solidFill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b="19670" l="18005" r="17825" t="15432"/>
          <a:stretch/>
        </p:blipFill>
        <p:spPr>
          <a:xfrm>
            <a:off x="828875" y="1339775"/>
            <a:ext cx="2793300" cy="2781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4">
            <a:alphaModFix/>
          </a:blip>
          <a:srcRect b="18623" l="17308" r="17497" t="13877"/>
          <a:stretch/>
        </p:blipFill>
        <p:spPr>
          <a:xfrm>
            <a:off x="5359200" y="1227800"/>
            <a:ext cx="2936700" cy="28938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1700">
                <a:solidFill>
                  <a:srgbClr val="FF9900"/>
                </a:solidFill>
              </a:rPr>
              <a:t>M</a:t>
            </a:r>
            <a:r>
              <a:rPr lang="id" sz="1700">
                <a:solidFill>
                  <a:srgbClr val="FF9900"/>
                </a:solidFill>
              </a:rPr>
              <a:t>ode_of_shipment belong to warehouse</a:t>
            </a:r>
            <a:endParaRPr sz="17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4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9900"/>
                </a:solidFill>
              </a:rPr>
              <a:t>Product_importance_with_reached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18153" l="17589" r="17693" t="13367"/>
          <a:stretch/>
        </p:blipFill>
        <p:spPr>
          <a:xfrm>
            <a:off x="3113400" y="1516025"/>
            <a:ext cx="2917200" cy="2936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0" y="16269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Pre-Processing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Data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49346" r="0" t="0"/>
          <a:stretch/>
        </p:blipFill>
        <p:spPr>
          <a:xfrm>
            <a:off x="3841175" y="0"/>
            <a:ext cx="54117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42875"/>
            <a:ext cx="8520600" cy="48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Split Data 80: 20 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Handling Missing Value (No missing value) 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Handling Outlier 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id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Outliers </a:t>
            </a:r>
            <a:r>
              <a:rPr b="1" lang="id"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 the</a:t>
            </a:r>
            <a:r>
              <a:rPr b="1" lang="id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Prior_purchases </a:t>
            </a:r>
            <a:r>
              <a:rPr b="1" lang="id"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column are</a:t>
            </a:r>
            <a:r>
              <a:rPr b="1" lang="id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not removed </a:t>
            </a:r>
            <a:r>
              <a:rPr b="1" lang="id"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because their values are still within reasonable limits</a:t>
            </a:r>
            <a:endParaRPr b="1" sz="1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id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Outlier </a:t>
            </a:r>
            <a:r>
              <a:rPr b="1" lang="id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</a:t>
            </a:r>
            <a:r>
              <a:rPr b="1" lang="id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Discount_offered </a:t>
            </a:r>
            <a:r>
              <a:rPr b="1" lang="id"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column </a:t>
            </a:r>
            <a:r>
              <a:rPr b="1" lang="id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</a:t>
            </a:r>
            <a:r>
              <a:rPr b="1" lang="id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not removed</a:t>
            </a:r>
            <a:r>
              <a:rPr b="1" lang="id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because the discount given is still within reasonable limits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Boxcox </a:t>
            </a:r>
            <a:r>
              <a:rPr b="1" lang="id"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Transformation</a:t>
            </a:r>
            <a:endParaRPr b="1" sz="1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Scaling with standar scaler</a:t>
            </a:r>
            <a:r>
              <a:rPr b="1" lang="id" sz="13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Feature Encoding </a:t>
            </a: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Feature selection (ID)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One hot encoding  (</a:t>
            </a:r>
            <a:r>
              <a:rPr b="1" i="1" lang="id" sz="1400">
                <a:latin typeface="Roboto"/>
                <a:ea typeface="Roboto"/>
                <a:cs typeface="Roboto"/>
                <a:sym typeface="Roboto"/>
              </a:rPr>
              <a:t> Mode of shipment </a:t>
            </a: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)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Label encoding</a:t>
            </a:r>
            <a:r>
              <a:rPr b="1" i="1" lang="id" sz="1400">
                <a:latin typeface="Roboto"/>
                <a:ea typeface="Roboto"/>
                <a:cs typeface="Roboto"/>
                <a:sym typeface="Roboto"/>
              </a:rPr>
              <a:t> (Gender, Product importance, Warehouse block)</a:t>
            </a:r>
            <a:endParaRPr b="1" i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Class Imbalance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id" sz="1400">
                <a:latin typeface="Roboto"/>
                <a:ea typeface="Roboto"/>
                <a:cs typeface="Roboto"/>
                <a:sym typeface="Roboto"/>
              </a:rPr>
              <a:t>Target feature 60:40 (balance)</a:t>
            </a:r>
            <a:r>
              <a:rPr b="1" lang="id" sz="13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0" l="-8014" r="0" t="-12220"/>
          <a:stretch/>
        </p:blipFill>
        <p:spPr>
          <a:xfrm>
            <a:off x="5647375" y="1640875"/>
            <a:ext cx="3496625" cy="36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250" y="246775"/>
            <a:ext cx="316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MEET OUR TEAM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400" y="1575629"/>
            <a:ext cx="1359300" cy="205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4351900" y="3805300"/>
            <a:ext cx="69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120"/>
              <a:t>Fuji</a:t>
            </a:r>
            <a:endParaRPr sz="212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50" y="1476450"/>
            <a:ext cx="1714800" cy="219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590250" y="3805300"/>
            <a:ext cx="78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120"/>
              <a:t>Elvis</a:t>
            </a:r>
            <a:endParaRPr sz="2120"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7631375" y="3771500"/>
            <a:ext cx="8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120"/>
              <a:t>Cyntia</a:t>
            </a:r>
            <a:endParaRPr sz="212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875" y="1360200"/>
            <a:ext cx="1532400" cy="227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6054055" y="3805300"/>
            <a:ext cx="78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6698"/>
              <a:buNone/>
            </a:pPr>
            <a:r>
              <a:rPr lang="id" sz="2120"/>
              <a:t>Haolia</a:t>
            </a:r>
            <a:endParaRPr sz="2120"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2513075" y="3879825"/>
            <a:ext cx="69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6698"/>
              <a:buNone/>
            </a:pPr>
            <a:r>
              <a:rPr lang="id" sz="2120"/>
              <a:t>Luthfi</a:t>
            </a:r>
            <a:endParaRPr sz="2120"/>
          </a:p>
        </p:txBody>
      </p:sp>
      <p:sp>
        <p:nvSpPr>
          <p:cNvPr id="74" name="Google Shape;74;p14"/>
          <p:cNvSpPr txBox="1"/>
          <p:nvPr/>
        </p:nvSpPr>
        <p:spPr>
          <a:xfrm>
            <a:off x="3439800" y="713700"/>
            <a:ext cx="203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Heist 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0875" y="1382200"/>
            <a:ext cx="1642500" cy="227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6450" y="1494375"/>
            <a:ext cx="1714800" cy="213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147600"/>
            <a:ext cx="852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Before Transformation</a:t>
            </a:r>
            <a:r>
              <a:rPr lang="id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32"/>
          <p:cNvSpPr txBox="1"/>
          <p:nvPr>
            <p:ph type="title"/>
          </p:nvPr>
        </p:nvSpPr>
        <p:spPr>
          <a:xfrm>
            <a:off x="444000" y="2473463"/>
            <a:ext cx="852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After</a:t>
            </a:r>
            <a:r>
              <a:rPr lang="id">
                <a:solidFill>
                  <a:schemeClr val="lt1"/>
                </a:solidFill>
              </a:rPr>
              <a:t> Transformation 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12" y="773688"/>
            <a:ext cx="2551800" cy="167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200" y="694200"/>
            <a:ext cx="2700099" cy="17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00" y="3096400"/>
            <a:ext cx="2551800" cy="171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850" y="3144451"/>
            <a:ext cx="2551800" cy="167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6250" y="3115150"/>
            <a:ext cx="25518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0525" y="777725"/>
            <a:ext cx="2551800" cy="174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0" y="16269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Model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&amp;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 Evaluation </a:t>
            </a:r>
            <a:r>
              <a:rPr lang="id"/>
              <a:t> </a:t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49346" r="0" t="0"/>
          <a:stretch/>
        </p:blipFill>
        <p:spPr>
          <a:xfrm>
            <a:off x="3841175" y="0"/>
            <a:ext cx="54117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21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Model Comparison After Hyperparameter Tuning</a:t>
            </a:r>
            <a:endParaRPr sz="2100">
              <a:solidFill>
                <a:srgbClr val="E8EAED"/>
              </a:solidFill>
              <a:highlight>
                <a:srgbClr val="30313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30" name="Google Shape;230;p34"/>
          <p:cNvGraphicFramePr/>
          <p:nvPr/>
        </p:nvGraphicFramePr>
        <p:xfrm>
          <a:off x="551125" y="8748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2803750"/>
                <a:gridCol w="1042425"/>
                <a:gridCol w="897775"/>
                <a:gridCol w="919900"/>
                <a:gridCol w="957550"/>
                <a:gridCol w="840475"/>
                <a:gridCol w="1014100"/>
              </a:tblGrid>
              <a:tr h="352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Model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66666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Train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66666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Test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66666"/>
                    </a:solidFill>
                  </a:tcPr>
                </a:tc>
                <a:tc hMerge="1"/>
                <a:tc hMerge="1"/>
              </a:tr>
              <a:tr h="352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Accuracy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Recall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Roc_Auc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Accuracy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Recall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Roc_Auc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Logistic Regression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0.632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0.779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0.599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0.780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0.630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0.594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Decision Tree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KNN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0.696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0.768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0.635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0.710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SVM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C11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0.661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0.659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XGBoost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0.931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0.914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0.626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0.800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0.586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AdaBoost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0.912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0.864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0.924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0.628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CatBoost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0.781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0.727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0.794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233800"/>
            <a:ext cx="85206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Hyperparameter Tuning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0" y="863550"/>
            <a:ext cx="537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1"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KNN </a:t>
            </a:r>
            <a:r>
              <a:rPr b="1" lang="id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has the best performance with </a:t>
            </a:r>
            <a:r>
              <a:rPr b="1"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accuracy 0.635</a:t>
            </a:r>
            <a:r>
              <a:rPr b="1" lang="id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ROC-AUC score 0.628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71% Recall</a:t>
            </a:r>
            <a:r>
              <a:rPr b="1" lang="id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of all late deliveries, </a:t>
            </a:r>
            <a:r>
              <a:rPr b="1"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only 29% were not detected late</a:t>
            </a:r>
            <a:r>
              <a:rPr b="1" lang="id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(False Negative) meaning that the percentage of late deliveries can be predicted better.</a:t>
            </a:r>
            <a:r>
              <a:rPr lang="id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7" name="Google Shape;237;p35"/>
          <p:cNvGraphicFramePr/>
          <p:nvPr/>
        </p:nvGraphicFramePr>
        <p:xfrm>
          <a:off x="5825275" y="64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1032025"/>
                <a:gridCol w="1032025"/>
                <a:gridCol w="1032025"/>
              </a:tblGrid>
              <a:tr h="43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>
                          <a:solidFill>
                            <a:srgbClr val="3F3F3F"/>
                          </a:solidFill>
                        </a:rPr>
                        <a:t>Negative</a:t>
                      </a:r>
                      <a:endParaRPr sz="1600">
                        <a:solidFill>
                          <a:srgbClr val="3F3F3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>
                          <a:solidFill>
                            <a:srgbClr val="3F3F3F"/>
                          </a:solidFill>
                        </a:rPr>
                        <a:t>Positif </a:t>
                      </a:r>
                      <a:endParaRPr sz="1600">
                        <a:solidFill>
                          <a:srgbClr val="3F3F3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  <a:tr h="43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lt1"/>
                          </a:solidFill>
                        </a:rPr>
                        <a:t>Negative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(TN) 471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(FN) 378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lt1"/>
                          </a:solidFill>
                        </a:rPr>
                        <a:t>Positif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(FP) 424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(TP) 927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8" name="Google Shape;238;p35"/>
          <p:cNvGraphicFramePr/>
          <p:nvPr/>
        </p:nvGraphicFramePr>
        <p:xfrm>
          <a:off x="567475" y="35034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2276725"/>
                <a:gridCol w="1046400"/>
                <a:gridCol w="907650"/>
                <a:gridCol w="1016300"/>
                <a:gridCol w="1057875"/>
                <a:gridCol w="928550"/>
                <a:gridCol w="1120350"/>
              </a:tblGrid>
              <a:tr h="3866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Model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Train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Test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75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Accuracy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Recall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Roc_Auc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Accuracy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Recall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Roc_Auc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KNN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0.696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0.768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0.635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0.710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0.618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1B47"/>
                    </a:solidFill>
                  </a:tcPr>
                </a:tc>
              </a:tr>
            </a:tbl>
          </a:graphicData>
        </a:graphic>
      </p:graphicFrame>
      <p:sp>
        <p:nvSpPr>
          <p:cNvPr id="239" name="Google Shape;239;p35"/>
          <p:cNvSpPr txBox="1"/>
          <p:nvPr/>
        </p:nvSpPr>
        <p:spPr>
          <a:xfrm>
            <a:off x="7232938" y="175425"/>
            <a:ext cx="168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Predicted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 rot="-5400000">
            <a:off x="4740738" y="811875"/>
            <a:ext cx="168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Actual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Accuracy 	= </a:t>
            </a:r>
            <a:r>
              <a:rPr b="1" lang="id">
                <a:solidFill>
                  <a:schemeClr val="dk1"/>
                </a:solidFill>
              </a:rPr>
              <a:t>0.635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/>
              <a:t>Precission 	= 0.686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/>
              <a:t>Recall = </a:t>
            </a:r>
            <a:r>
              <a:rPr b="1" lang="id">
                <a:solidFill>
                  <a:srgbClr val="FF9900"/>
                </a:solidFill>
              </a:rPr>
              <a:t>0.710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325" y="677438"/>
            <a:ext cx="3688801" cy="39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224200"/>
            <a:ext cx="324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2700">
                <a:latin typeface="Roboto"/>
                <a:ea typeface="Roboto"/>
                <a:cs typeface="Roboto"/>
                <a:sym typeface="Roboto"/>
              </a:rPr>
              <a:t>Feature Importance </a:t>
            </a:r>
            <a:endParaRPr b="1"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311700" y="1152475"/>
            <a:ext cx="32472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AutoNum type="arabicPeriod"/>
            </a:pPr>
            <a:r>
              <a:rPr lang="id" sz="1900">
                <a:latin typeface="Roboto"/>
                <a:ea typeface="Roboto"/>
                <a:cs typeface="Roboto"/>
                <a:sym typeface="Roboto"/>
              </a:rPr>
              <a:t>Weight in Grams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AutoNum type="arabicPeriod"/>
            </a:pPr>
            <a:r>
              <a:rPr lang="id" sz="1900">
                <a:latin typeface="Roboto"/>
                <a:ea typeface="Roboto"/>
                <a:cs typeface="Roboto"/>
                <a:sym typeface="Roboto"/>
              </a:rPr>
              <a:t>Discount Offered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AutoNum type="arabicPeriod"/>
            </a:pPr>
            <a:r>
              <a:rPr lang="id" sz="1900">
                <a:latin typeface="Roboto"/>
                <a:ea typeface="Roboto"/>
                <a:cs typeface="Roboto"/>
                <a:sym typeface="Roboto"/>
              </a:rPr>
              <a:t>Cost of the Product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AutoNum type="arabicPeriod"/>
            </a:pPr>
            <a:r>
              <a:rPr lang="id" sz="1900">
                <a:latin typeface="Roboto"/>
                <a:ea typeface="Roboto"/>
                <a:cs typeface="Roboto"/>
                <a:sym typeface="Roboto"/>
              </a:rPr>
              <a:t>Prior Purchases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125" y="952775"/>
            <a:ext cx="5720851" cy="40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-136250" y="1576425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latin typeface="Roboto"/>
                <a:ea typeface="Roboto"/>
                <a:cs typeface="Roboto"/>
                <a:sym typeface="Roboto"/>
              </a:rPr>
              <a:t>Business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latin typeface="Roboto"/>
                <a:ea typeface="Roboto"/>
                <a:cs typeface="Roboto"/>
                <a:sym typeface="Roboto"/>
              </a:rPr>
              <a:t>Insight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latin typeface="Roboto"/>
                <a:ea typeface="Roboto"/>
                <a:cs typeface="Roboto"/>
                <a:sym typeface="Roboto"/>
              </a:rPr>
              <a:t>&amp;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latin typeface="Roboto"/>
                <a:ea typeface="Roboto"/>
                <a:cs typeface="Roboto"/>
                <a:sym typeface="Roboto"/>
              </a:rPr>
              <a:t> Recommendation </a:t>
            </a:r>
            <a:r>
              <a:rPr b="1" lang="id"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0" l="49346" r="0" t="0"/>
          <a:stretch/>
        </p:blipFill>
        <p:spPr>
          <a:xfrm>
            <a:off x="3841175" y="0"/>
            <a:ext cx="54117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39"/>
          <p:cNvGraphicFramePr/>
          <p:nvPr/>
        </p:nvGraphicFramePr>
        <p:xfrm>
          <a:off x="782500" y="12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1042400"/>
                <a:gridCol w="881900"/>
                <a:gridCol w="792475"/>
              </a:tblGrid>
              <a:tr h="3962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EXISTING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Feature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#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Delivery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10.999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100%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Late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6.563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59.7%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On Time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4.436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40.3%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6" name="Google Shape;266;p39"/>
          <p:cNvSpPr txBox="1"/>
          <p:nvPr>
            <p:ph type="title"/>
          </p:nvPr>
        </p:nvSpPr>
        <p:spPr>
          <a:xfrm>
            <a:off x="90388" y="224200"/>
            <a:ext cx="410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latin typeface="Roboto"/>
                <a:ea typeface="Roboto"/>
                <a:cs typeface="Roboto"/>
                <a:sym typeface="Roboto"/>
              </a:rPr>
              <a:t>On Time Growth Calculation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7" name="Google Shape;267;p39"/>
          <p:cNvGraphicFramePr/>
          <p:nvPr/>
        </p:nvGraphicFramePr>
        <p:xfrm>
          <a:off x="4115200" y="14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2333100"/>
                <a:gridCol w="777050"/>
                <a:gridCol w="971050"/>
                <a:gridCol w="915250"/>
              </a:tblGrid>
              <a:tr h="3962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500">
                          <a:solidFill>
                            <a:schemeClr val="dk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AFTER MODEL PREDICTION</a:t>
                      </a:r>
                      <a:endParaRPr sz="1500">
                        <a:solidFill>
                          <a:schemeClr val="dk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Feature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var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#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</a:tr>
              <a:tr h="37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Delivery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a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10.999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100%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Late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6.563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59.7%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Predicted</a:t>
                      </a: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 Late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c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4.660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71%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Predicted on Time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d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1.903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29%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Late after Prediction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e = (b-c)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1.903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17.3%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On Time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f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4.436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40.3%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On Time after Prediction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g = (f+c)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9.096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82.70%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On Time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Growth Rate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500">
                          <a:solidFill>
                            <a:schemeClr val="dk1"/>
                          </a:solidFill>
                        </a:rPr>
                        <a:t>4.436 to 9.096 = </a:t>
                      </a:r>
                      <a:r>
                        <a:rPr b="1" lang="id" sz="2000">
                          <a:solidFill>
                            <a:srgbClr val="FF9900"/>
                          </a:solidFill>
                        </a:rPr>
                        <a:t>105%</a:t>
                      </a:r>
                      <a:endParaRPr b="1" sz="20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311700" y="224200"/>
            <a:ext cx="668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latin typeface="Roboto"/>
                <a:ea typeface="Roboto"/>
                <a:cs typeface="Roboto"/>
                <a:sym typeface="Roboto"/>
              </a:rPr>
              <a:t>Potential Revenue Loss Saved Calculation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3" name="Google Shape;273;p40"/>
          <p:cNvGraphicFramePr/>
          <p:nvPr/>
        </p:nvGraphicFramePr>
        <p:xfrm>
          <a:off x="952500" y="12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876975"/>
                <a:gridCol w="1201125"/>
                <a:gridCol w="1478325"/>
                <a:gridCol w="1225250"/>
                <a:gridCol w="1257625"/>
                <a:gridCol w="1557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Delivery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Total </a:t>
                      </a:r>
                      <a:r>
                        <a:rPr b="1" lang="id">
                          <a:solidFill>
                            <a:schemeClr val="dk1"/>
                          </a:solidFill>
                        </a:rPr>
                        <a:t>Cost of the Product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b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Total </a:t>
                      </a:r>
                      <a:r>
                        <a:rPr b="1" lang="id">
                          <a:solidFill>
                            <a:schemeClr val="dk1"/>
                          </a:solidFill>
                        </a:rPr>
                        <a:t>Discount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c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Total </a:t>
                      </a:r>
                      <a:r>
                        <a:rPr b="1" lang="id">
                          <a:solidFill>
                            <a:schemeClr val="dk1"/>
                          </a:solidFill>
                        </a:rPr>
                        <a:t>Revenue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d = (b-c)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Avg Revenue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dk1"/>
                          </a:solidFill>
                        </a:rPr>
                        <a:t>e = (d/a)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Delivery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10.999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>
                          <a:solidFill>
                            <a:schemeClr val="dk1"/>
                          </a:solidFill>
                          <a:highlight>
                            <a:srgbClr val="111111"/>
                          </a:highlight>
                        </a:rPr>
                        <a:t>$ 2.311.955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300">
                          <a:solidFill>
                            <a:schemeClr val="dk1"/>
                          </a:solidFill>
                          <a:highlight>
                            <a:srgbClr val="111111"/>
                          </a:highlight>
                        </a:rPr>
                        <a:t>$147.092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$2.164.863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$196.8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4" name="Google Shape;274;p40"/>
          <p:cNvGraphicFramePr/>
          <p:nvPr/>
        </p:nvGraphicFramePr>
        <p:xfrm>
          <a:off x="952500" y="273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2029825"/>
                <a:gridCol w="1008350"/>
                <a:gridCol w="1627725"/>
                <a:gridCol w="1784375"/>
                <a:gridCol w="1067150"/>
              </a:tblGrid>
              <a:tr h="66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Delivery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Average Revenue</a:t>
                      </a:r>
                      <a:r>
                        <a:rPr lang="id">
                          <a:solidFill>
                            <a:schemeClr val="dk1"/>
                          </a:solidFill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Potential </a:t>
                      </a:r>
                      <a:r>
                        <a:rPr lang="id">
                          <a:solidFill>
                            <a:schemeClr val="dk1"/>
                          </a:solidFill>
                        </a:rPr>
                        <a:t>Revenue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c = (a * b)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Late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6.563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$196.8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$ 1.291.598,4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Predicted on Time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1.903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$ 374.510,4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29%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Predicted Late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4.660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$ 917.088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71%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311700" y="224200"/>
            <a:ext cx="397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latin typeface="Roboto"/>
                <a:ea typeface="Roboto"/>
                <a:cs typeface="Roboto"/>
                <a:sym typeface="Roboto"/>
              </a:rPr>
              <a:t>Rating Growth</a:t>
            </a:r>
            <a:r>
              <a:rPr b="1" lang="id" sz="2400">
                <a:latin typeface="Roboto"/>
                <a:ea typeface="Roboto"/>
                <a:cs typeface="Roboto"/>
                <a:sym typeface="Roboto"/>
              </a:rPr>
              <a:t> Calculation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0" name="Google Shape;280;p41"/>
          <p:cNvGraphicFramePr/>
          <p:nvPr/>
        </p:nvGraphicFramePr>
        <p:xfrm>
          <a:off x="1647800" y="105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2768200"/>
                <a:gridCol w="1017225"/>
                <a:gridCol w="1093400"/>
                <a:gridCol w="1093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Delivery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Total </a:t>
                      </a:r>
                      <a:r>
                        <a:rPr lang="id">
                          <a:solidFill>
                            <a:schemeClr val="dk1"/>
                          </a:solidFill>
                        </a:rPr>
                        <a:t>Rating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Avg Rate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c = (b / a)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Delivery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10.999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32.893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2.99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Predicted Late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Customers potentially increased their rating by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(except if the customer already gave rating = 5)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4.660 - 932(20%) = 3.728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32.893 + 3.728 = 36.621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3.33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Rating Growth Rate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2.99 to 3.33 = 11.7%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81" name="Google Shape;281;p41"/>
          <p:cNvGraphicFramePr/>
          <p:nvPr/>
        </p:nvGraphicFramePr>
        <p:xfrm>
          <a:off x="1876400" y="4081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1266800"/>
                <a:gridCol w="1348325"/>
                <a:gridCol w="1419875"/>
              </a:tblGrid>
              <a:tr h="36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Late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Rate 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Customers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6.563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</a:rPr>
                        <a:t>1.371 (20%)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2" name="Google Shape;282;p41"/>
          <p:cNvSpPr txBox="1"/>
          <p:nvPr/>
        </p:nvSpPr>
        <p:spPr>
          <a:xfrm>
            <a:off x="6172200" y="4081450"/>
            <a:ext cx="215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20% from all Late customer give 5 rating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144100" y="1003475"/>
            <a:ext cx="3999900" cy="382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❏"/>
            </a:pPr>
            <a:r>
              <a:rPr lang="id" sz="2300">
                <a:latin typeface="Roboto"/>
                <a:ea typeface="Roboto"/>
                <a:cs typeface="Roboto"/>
                <a:sym typeface="Roboto"/>
              </a:rPr>
              <a:t>Research Background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Font typeface="Roboto"/>
              <a:buChar char="❏"/>
            </a:pPr>
            <a:r>
              <a:rPr lang="id" sz="2300">
                <a:latin typeface="Roboto"/>
                <a:ea typeface="Roboto"/>
                <a:cs typeface="Roboto"/>
                <a:sym typeface="Roboto"/>
              </a:rPr>
              <a:t>Dataset &amp; EDA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Font typeface="Roboto"/>
              <a:buChar char="❏"/>
            </a:pPr>
            <a:r>
              <a:rPr lang="id" sz="2300">
                <a:latin typeface="Roboto"/>
                <a:ea typeface="Roboto"/>
                <a:cs typeface="Roboto"/>
                <a:sym typeface="Roboto"/>
              </a:rPr>
              <a:t>Pre-Processing </a:t>
            </a:r>
            <a:r>
              <a:rPr lang="id" sz="2300">
                <a:latin typeface="Roboto"/>
                <a:ea typeface="Roboto"/>
                <a:cs typeface="Roboto"/>
                <a:sym typeface="Roboto"/>
              </a:rPr>
              <a:t>Data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Font typeface="Roboto"/>
              <a:buChar char="❏"/>
            </a:pPr>
            <a:r>
              <a:rPr lang="id" sz="2300">
                <a:latin typeface="Roboto"/>
                <a:ea typeface="Roboto"/>
                <a:cs typeface="Roboto"/>
                <a:sym typeface="Roboto"/>
              </a:rPr>
              <a:t>Modeling &amp; Evaluation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Font typeface="Roboto"/>
              <a:buChar char="❏"/>
            </a:pPr>
            <a:r>
              <a:rPr lang="id" sz="2300">
                <a:latin typeface="Roboto"/>
                <a:ea typeface="Roboto"/>
                <a:cs typeface="Roboto"/>
                <a:sym typeface="Roboto"/>
              </a:rPr>
              <a:t>Business Insight &amp; Recommendation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299375" y="181850"/>
            <a:ext cx="346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10732" l="4680" r="0" t="6772"/>
          <a:stretch/>
        </p:blipFill>
        <p:spPr>
          <a:xfrm>
            <a:off x="-116900" y="0"/>
            <a:ext cx="50655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311700" y="28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Business Insight 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8" name="Google Shape;288;p42"/>
          <p:cNvGraphicFramePr/>
          <p:nvPr/>
        </p:nvGraphicFramePr>
        <p:xfrm>
          <a:off x="561375" y="10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{021E8506-04B3-4B7A-8722-9D63C2FF7FEF}</a:tableStyleId>
              </a:tblPr>
              <a:tblGrid>
                <a:gridCol w="4118825"/>
                <a:gridCol w="4152100"/>
              </a:tblGrid>
              <a:tr h="84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id" sz="1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Before using the model</a:t>
                      </a:r>
                      <a:endParaRPr b="1" sz="1500"/>
                    </a:p>
                  </a:txBody>
                  <a:tcPr marT="91425" marB="91425" marR="91425" marL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id" sz="1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After correctly using the KNN model (Recall 0.71)</a:t>
                      </a:r>
                      <a:endParaRPr b="1" sz="1500"/>
                    </a:p>
                  </a:txBody>
                  <a:tcPr marT="91425" marB="91425" marR="91425" marL="91425">
                    <a:solidFill>
                      <a:srgbClr val="A2C4C9"/>
                    </a:solidFill>
                  </a:tcPr>
                </a:tc>
              </a:tr>
              <a:tr h="106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The number of customers who made transactions was 10999 (4436 received on time)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Orders on time based on predictions: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Late order prediction + Order On Time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4660 + 4436 = 9096 (82.70%)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167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Percentage of orders arriving on time</a:t>
                      </a:r>
                      <a:endParaRPr sz="18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8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4463/10999 =  40.33%</a:t>
                      </a:r>
                      <a:endParaRPr/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Business </a:t>
            </a:r>
            <a:r>
              <a:rPr b="1" lang="id">
                <a:latin typeface="Roboto"/>
                <a:ea typeface="Roboto"/>
                <a:cs typeface="Roboto"/>
                <a:sym typeface="Roboto"/>
              </a:rPr>
              <a:t>Recommendation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Create a </a:t>
            </a:r>
            <a:r>
              <a:rPr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delivery duration in the form of a range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Increase the estimated duration 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of package delivery to the customer </a:t>
            </a:r>
            <a:r>
              <a:rPr lang="id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as a prevention of delays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Referring to Prior purchases, we </a:t>
            </a:r>
            <a:r>
              <a:rPr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create member ranking programs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 such as golden, silver, and bronze so that </a:t>
            </a:r>
            <a:r>
              <a:rPr lang="id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discounting will be more effective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 so that we </a:t>
            </a:r>
            <a:r>
              <a:rPr lang="id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can retain customers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 as well.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Added </a:t>
            </a:r>
            <a:r>
              <a:rPr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shipping tracking notifications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 so this can reduce customer care calls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Business Insight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11700" y="1152475"/>
            <a:ext cx="319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b="1"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Weight in grams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we can </a:t>
            </a:r>
            <a:r>
              <a:rPr lang="id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categorize the priority of an item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, so the shipping process can be </a:t>
            </a:r>
            <a:r>
              <a:rPr lang="id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adjusted to the mode of shipment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For example, goods with heavy categories can be sent using Ship mode and lighter goods can use other faster modes such as flight.</a:t>
            </a:r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325" y="1086399"/>
            <a:ext cx="4077975" cy="340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Business Recommendation</a:t>
            </a:r>
            <a:r>
              <a:rPr b="1" lang="id"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5"/>
          <p:cNvSpPr txBox="1"/>
          <p:nvPr>
            <p:ph idx="1" type="body"/>
          </p:nvPr>
        </p:nvSpPr>
        <p:spPr>
          <a:xfrm>
            <a:off x="311450" y="1152475"/>
            <a:ext cx="8520600" cy="3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id" sz="151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these results, it can be concluded that </a:t>
            </a:r>
            <a:r>
              <a:rPr b="1" lang="id" sz="1512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giving a discount is quite influential on delivery on time</a:t>
            </a:r>
            <a:r>
              <a:rPr b="1" lang="id" sz="151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if the discount given is below 10$, the number of delivery on time will increase.</a:t>
            </a:r>
            <a:endParaRPr b="1" sz="151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b="1" lang="id" sz="151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because </a:t>
            </a:r>
            <a:r>
              <a:rPr b="1" lang="id" sz="1512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if there is a big discount, the number of orders will increase and so will delivery late</a:t>
            </a:r>
            <a:r>
              <a:rPr b="1" lang="id" sz="151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512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b="1" lang="id" sz="1512"/>
              <a:t>If a big discount is offered &gt; more orders &gt; delivery late retention increases</a:t>
            </a:r>
            <a:endParaRPr b="1" sz="1512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b="1" lang="id" sz="1512"/>
              <a:t>So it is very important for Amajon to </a:t>
            </a:r>
            <a:r>
              <a:rPr b="1" lang="id" sz="1512">
                <a:solidFill>
                  <a:schemeClr val="accent4"/>
                </a:solidFill>
              </a:rPr>
              <a:t>think about the discount scheme</a:t>
            </a:r>
            <a:r>
              <a:rPr b="1" lang="id" sz="1512"/>
              <a:t> that will be offered so that the delivery stays according to the estimated time.</a:t>
            </a:r>
            <a:endParaRPr b="1" sz="1512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512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b="1" lang="id" sz="1512">
                <a:latin typeface="Roboto"/>
                <a:ea typeface="Roboto"/>
                <a:cs typeface="Roboto"/>
                <a:sym typeface="Roboto"/>
              </a:rPr>
              <a:t>Other strategies we can recommend</a:t>
            </a:r>
            <a:r>
              <a:rPr b="1" lang="id" sz="1512"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512">
              <a:latin typeface="Roboto"/>
              <a:ea typeface="Roboto"/>
              <a:cs typeface="Roboto"/>
              <a:sym typeface="Roboto"/>
            </a:endParaRPr>
          </a:p>
          <a:p>
            <a:pPr indent="-324622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2"/>
              <a:buFont typeface="Roboto"/>
              <a:buChar char="●"/>
            </a:pPr>
            <a:r>
              <a:rPr b="1" lang="id" sz="1512">
                <a:latin typeface="Roboto"/>
                <a:ea typeface="Roboto"/>
                <a:cs typeface="Roboto"/>
                <a:sym typeface="Roboto"/>
              </a:rPr>
              <a:t>Add </a:t>
            </a:r>
            <a:r>
              <a:rPr b="1" lang="id" sz="1512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delivery distance data</a:t>
            </a:r>
            <a:r>
              <a:rPr b="1" lang="id" sz="1512">
                <a:latin typeface="Roboto"/>
                <a:ea typeface="Roboto"/>
                <a:cs typeface="Roboto"/>
                <a:sym typeface="Roboto"/>
              </a:rPr>
              <a:t> so that it can provide a clearer picture of the delivery of the goods.</a:t>
            </a:r>
            <a:endParaRPr b="1" sz="1512">
              <a:latin typeface="Roboto"/>
              <a:ea typeface="Roboto"/>
              <a:cs typeface="Roboto"/>
              <a:sym typeface="Roboto"/>
            </a:endParaRPr>
          </a:p>
          <a:p>
            <a:pPr indent="-324622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12"/>
              <a:buFont typeface="Roboto"/>
              <a:buChar char="●"/>
            </a:pPr>
            <a:r>
              <a:rPr b="1" lang="id" sz="1512">
                <a:latin typeface="Roboto"/>
                <a:ea typeface="Roboto"/>
                <a:cs typeface="Roboto"/>
                <a:sym typeface="Roboto"/>
              </a:rPr>
              <a:t>Adding </a:t>
            </a:r>
            <a:r>
              <a:rPr b="1" lang="id" sz="1512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other shipment modes</a:t>
            </a:r>
            <a:r>
              <a:rPr b="1" lang="id" sz="1512">
                <a:latin typeface="Roboto"/>
                <a:ea typeface="Roboto"/>
                <a:cs typeface="Roboto"/>
                <a:sym typeface="Roboto"/>
              </a:rPr>
              <a:t> such as two-wheeled land transportation and trains  </a:t>
            </a:r>
            <a:endParaRPr b="1" sz="151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/>
        </p:nvSpPr>
        <p:spPr>
          <a:xfrm>
            <a:off x="2903525" y="1432800"/>
            <a:ext cx="3122400" cy="227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99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6800">
                <a:solidFill>
                  <a:srgbClr val="111111"/>
                </a:solidFill>
                <a:latin typeface="Oswald"/>
                <a:ea typeface="Oswald"/>
                <a:cs typeface="Oswald"/>
                <a:sym typeface="Oswald"/>
              </a:rPr>
              <a:t>THANK </a:t>
            </a:r>
            <a:r>
              <a:rPr b="1" lang="id" sz="6800">
                <a:latin typeface="Oswald"/>
                <a:ea typeface="Oswald"/>
                <a:cs typeface="Oswald"/>
                <a:sym typeface="Oswald"/>
              </a:rPr>
              <a:t>YO</a:t>
            </a:r>
            <a:r>
              <a:rPr b="1" lang="id" sz="6800">
                <a:solidFill>
                  <a:srgbClr val="111111"/>
                </a:solidFill>
                <a:latin typeface="Oswald"/>
                <a:ea typeface="Oswald"/>
                <a:cs typeface="Oswald"/>
                <a:sym typeface="Oswald"/>
              </a:rPr>
              <a:t>U</a:t>
            </a:r>
            <a:endParaRPr b="1" sz="6800">
              <a:solidFill>
                <a:srgbClr val="11111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2133">
                <a:latin typeface="Roboto"/>
                <a:ea typeface="Roboto"/>
                <a:cs typeface="Roboto"/>
                <a:sym typeface="Roboto"/>
              </a:rPr>
              <a:t>Evaluation Metrics</a:t>
            </a:r>
            <a:endParaRPr b="1" sz="3133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Accuracy 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: Used because each label has the same importance/ balance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  </a:t>
            </a:r>
            <a:endParaRPr sz="1400" u="sng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Recall 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does not allow a large </a:t>
            </a:r>
            <a:r>
              <a:rPr lang="id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False Negative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 value so that the </a:t>
            </a:r>
            <a:r>
              <a:rPr lang="id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True Positive Rate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 can be identified properly.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Roc AUC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 ensure that the model </a:t>
            </a:r>
            <a:r>
              <a:rPr lang="id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can distinguish classes wel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l (not all data is predicted positive/negative) </a:t>
            </a:r>
            <a:r>
              <a:rPr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AUC perfect = 1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d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baseline = 0.5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311700" y="298750"/>
            <a:ext cx="8520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Hyperparameter Tuning Notes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11700" y="847675"/>
            <a:ext cx="8520600" cy="3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hyperparameters used for tuning the best model are: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eta </a:t>
            </a:r>
            <a:r>
              <a:rPr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 step size shrinkage to prevent overfitting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gamma </a:t>
            </a:r>
            <a:r>
              <a:rPr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minimum loss reduction needed to create the next partition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max_depth</a:t>
            </a:r>
            <a:r>
              <a:rPr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maximum depth of tree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min_Chid wight </a:t>
            </a:r>
            <a:r>
              <a:rPr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minimum number of weights on a "child" (partition) where the higher this parameter, the more conservative the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colsample_bytree</a:t>
            </a:r>
            <a:r>
              <a:rPr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subsample ratio in tree construction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lambda </a:t>
            </a:r>
            <a:r>
              <a:rPr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L2 regularization, where the higher the parameter, the more conservative the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alpha </a:t>
            </a:r>
            <a:r>
              <a:rPr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:L2 regularization, where the higher the parameter, the more conservative the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tree_method </a:t>
            </a:r>
            <a:r>
              <a:rPr lang="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tree construction algorithm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1- n_neighbors</a:t>
            </a:r>
            <a:endParaRPr sz="2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Since it’s a very fundamental parameter in kNN algorithm, n_neighbors can directly affect the accuracy of the results as well as runtime performance.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d" sz="2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2- algorithm</a:t>
            </a:r>
            <a:endParaRPr sz="2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parameter defines the algorithm that’s used to calculate neighbor distances. It is “auto” by default in Scikit-Learn which works pretty well to identify the ideal algorithm that should be used to calculate distances between sample points.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d" sz="2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3- leaf_size</a:t>
            </a:r>
            <a:endParaRPr sz="2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leaf_size offers a great opportunity to fine tune kNN algorithm when performance is a critical criteria.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d" sz="2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4- Distance metrics in kNN</a:t>
            </a:r>
            <a:endParaRPr sz="2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metric parameter is used to define the method for distance calculations between sample points in kNN algorithm. By default metric is minkowski with parameter 2 (p=2).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0" y="1372025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Research Background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49346" r="0" t="0"/>
          <a:stretch/>
        </p:blipFill>
        <p:spPr>
          <a:xfrm>
            <a:off x="3841175" y="0"/>
            <a:ext cx="54117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843850" y="262375"/>
            <a:ext cx="34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 Medium"/>
                <a:ea typeface="Roboto Medium"/>
                <a:cs typeface="Roboto Medium"/>
                <a:sym typeface="Roboto Medium"/>
              </a:rPr>
              <a:t>WHO ARE WE ?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3078950"/>
            <a:ext cx="3999900" cy="17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2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HEIST</a:t>
            </a:r>
            <a:endParaRPr sz="2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Scientist from a consulting company engaged in business consulting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757575" y="3078950"/>
            <a:ext cx="39999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92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AMAJON </a:t>
            </a:r>
            <a:endParaRPr sz="292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d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International e-commerce focused on selling electronic products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38" y="1127925"/>
            <a:ext cx="3901521" cy="19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875" y="1179225"/>
            <a:ext cx="1655300" cy="182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327250" y="1396350"/>
            <a:ext cx="343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Problem Statement</a:t>
            </a:r>
            <a:endParaRPr i="1" sz="27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27250" y="229850"/>
            <a:ext cx="84201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75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E-commerce</a:t>
            </a:r>
            <a:r>
              <a:rPr lang="id" sz="1750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 (electronic commerce) is the buying and selling of goods and services, or the transmitting of funds or data, over an electronic network, to </a:t>
            </a:r>
            <a:r>
              <a:rPr lang="id" sz="175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reduce service-costs</a:t>
            </a:r>
            <a:r>
              <a:rPr lang="id" sz="1750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 aimed at improving </a:t>
            </a:r>
            <a:r>
              <a:rPr lang="id" sz="175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product quality</a:t>
            </a:r>
            <a:r>
              <a:rPr lang="id" sz="1750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d" sz="175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delivery quality</a:t>
            </a:r>
            <a:r>
              <a:rPr lang="id" sz="1750">
                <a:solidFill>
                  <a:srgbClr val="E8EAE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50">
              <a:solidFill>
                <a:srgbClr val="E8EAE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27250" y="1874250"/>
            <a:ext cx="4768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036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Font typeface="Roboto"/>
              <a:buChar char="●"/>
            </a:pPr>
            <a:r>
              <a:rPr lang="id" sz="176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There was a </a:t>
            </a:r>
            <a:r>
              <a:rPr lang="id" sz="176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late delivery</a:t>
            </a:r>
            <a:r>
              <a:rPr lang="id" sz="176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id" sz="176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59.7%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27250" y="2952600"/>
            <a:ext cx="45441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Solution </a:t>
            </a:r>
            <a:r>
              <a:rPr b="1" lang="id" sz="176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: </a:t>
            </a:r>
            <a:endParaRPr b="1" sz="176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76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We as consultants can help companies to </a:t>
            </a:r>
            <a:r>
              <a:rPr lang="id" sz="176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increase customer retention</a:t>
            </a:r>
            <a:r>
              <a:rPr lang="id" sz="176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which at the same time is able to </a:t>
            </a:r>
            <a:r>
              <a:rPr lang="id" sz="176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increase the profits</a:t>
            </a:r>
            <a:r>
              <a:rPr lang="id" sz="176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of our client companies.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19039" l="32039" r="44060" t="13967"/>
          <a:stretch/>
        </p:blipFill>
        <p:spPr>
          <a:xfrm>
            <a:off x="5277975" y="1283025"/>
            <a:ext cx="3531300" cy="354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281175" y="2274600"/>
            <a:ext cx="4768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036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60"/>
              <a:buFont typeface="Roboto"/>
              <a:buChar char="●"/>
            </a:pPr>
            <a:r>
              <a:rPr lang="id" sz="176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Customer Rating 2.99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8331" r="6569" t="0"/>
          <a:stretch/>
        </p:blipFill>
        <p:spPr>
          <a:xfrm>
            <a:off x="4843025" y="0"/>
            <a:ext cx="4418427" cy="51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0" y="376675"/>
            <a:ext cx="4662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GOAL :  </a:t>
            </a:r>
            <a:r>
              <a:rPr lang="id" sz="2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Increase the percentage of </a:t>
            </a:r>
            <a:r>
              <a:rPr lang="id" sz="20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delivery on time</a:t>
            </a:r>
            <a:r>
              <a:rPr lang="id" sz="2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and increase </a:t>
            </a:r>
            <a:r>
              <a:rPr lang="id" sz="20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customer rating</a:t>
            </a:r>
            <a:endParaRPr sz="1100">
              <a:solidFill>
                <a:srgbClr val="00FFFF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5450" y="1738388"/>
            <a:ext cx="4572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OBJECTIVE :</a:t>
            </a:r>
            <a:r>
              <a:rPr i="1" lang="id" sz="2100">
                <a:solidFill>
                  <a:srgbClr val="E6B8A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d" sz="1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Provide insight</a:t>
            </a:r>
            <a:r>
              <a:rPr lang="id" sz="1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and build </a:t>
            </a:r>
            <a:r>
              <a:rPr lang="id" sz="1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machine learning models to predict Delivery On time</a:t>
            </a:r>
            <a:endParaRPr sz="1000">
              <a:solidFill>
                <a:srgbClr val="00FFFF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5450" y="3429100"/>
            <a:ext cx="45720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BUSINESS METRIC : </a:t>
            </a:r>
            <a:r>
              <a:rPr i="1" lang="id" sz="1888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Delivery on time</a:t>
            </a:r>
            <a:r>
              <a:rPr i="1" lang="id" sz="1888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id" sz="1888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customer rating</a:t>
            </a:r>
            <a:endParaRPr sz="1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0" y="1626900"/>
            <a:ext cx="4045200" cy="26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DataSet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&amp;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EDA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 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49346" r="0" t="0"/>
          <a:stretch/>
        </p:blipFill>
        <p:spPr>
          <a:xfrm>
            <a:off x="3841175" y="0"/>
            <a:ext cx="54117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11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About this Dataset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15625" y="597475"/>
            <a:ext cx="2510700" cy="43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latin typeface="Roboto"/>
                <a:ea typeface="Roboto"/>
                <a:cs typeface="Roboto"/>
                <a:sym typeface="Roboto"/>
              </a:rPr>
              <a:t>ID </a:t>
            </a:r>
            <a:endParaRPr b="1" sz="146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latin typeface="Roboto"/>
                <a:ea typeface="Roboto"/>
                <a:cs typeface="Roboto"/>
                <a:sym typeface="Roboto"/>
              </a:rPr>
              <a:t>Customer_care_calls</a:t>
            </a:r>
            <a:endParaRPr b="1" sz="146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latin typeface="Roboto"/>
                <a:ea typeface="Roboto"/>
                <a:cs typeface="Roboto"/>
                <a:sym typeface="Roboto"/>
              </a:rPr>
              <a:t>Customer_Rating </a:t>
            </a:r>
            <a:endParaRPr b="1" sz="146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latin typeface="Roboto"/>
                <a:ea typeface="Roboto"/>
                <a:cs typeface="Roboto"/>
                <a:sym typeface="Roboto"/>
              </a:rPr>
              <a:t>Cost_of_the_product</a:t>
            </a:r>
            <a:endParaRPr b="1" sz="146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latin typeface="Roboto"/>
                <a:ea typeface="Roboto"/>
                <a:cs typeface="Roboto"/>
                <a:sym typeface="Roboto"/>
              </a:rPr>
              <a:t>Prior_purchases</a:t>
            </a:r>
            <a:endParaRPr b="1" sz="146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latin typeface="Roboto"/>
                <a:ea typeface="Roboto"/>
                <a:cs typeface="Roboto"/>
                <a:sym typeface="Roboto"/>
              </a:rPr>
              <a:t>Discount_offered</a:t>
            </a:r>
            <a:endParaRPr b="1" sz="146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latin typeface="Roboto"/>
                <a:ea typeface="Roboto"/>
                <a:cs typeface="Roboto"/>
                <a:sym typeface="Roboto"/>
              </a:rPr>
              <a:t>Weight_in_gms</a:t>
            </a:r>
            <a:endParaRPr b="1" sz="146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Warehouse_block</a:t>
            </a:r>
            <a:endParaRPr b="1" sz="146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Mode_of_shipment</a:t>
            </a:r>
            <a:endParaRPr b="1" sz="146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Product_importance</a:t>
            </a:r>
            <a:endParaRPr b="1" sz="146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id" sz="146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Gender </a:t>
            </a:r>
            <a:endParaRPr b="1" sz="146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b="1" lang="id" sz="146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Reach.on.time_Y.N</a:t>
            </a:r>
            <a:endParaRPr b="1" sz="146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09650" y="2269425"/>
            <a:ext cx="3501600" cy="24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Consist of </a:t>
            </a:r>
            <a:r>
              <a:rPr lang="id">
                <a:latin typeface="Roboto"/>
                <a:ea typeface="Roboto"/>
                <a:cs typeface="Roboto"/>
                <a:sym typeface="Roboto"/>
              </a:rPr>
              <a:t>10999 rows and 12 column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Column“ID” will be drop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200" y="2893525"/>
            <a:ext cx="1827924" cy="18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650" y="872200"/>
            <a:ext cx="1211700" cy="12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4343975" y="994450"/>
            <a:ext cx="39306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Duplicate data or missing data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Strange data type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